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337" r:id="rId6"/>
    <p:sldId id="338" r:id="rId7"/>
    <p:sldId id="339" r:id="rId8"/>
    <p:sldId id="306" r:id="rId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D44"/>
    <a:srgbClr val="95948B"/>
    <a:srgbClr val="EB5C62"/>
    <a:srgbClr val="DAD7D0"/>
    <a:srgbClr val="154194"/>
    <a:srgbClr val="009FE4"/>
    <a:srgbClr val="F39200"/>
    <a:srgbClr val="8DC63F"/>
    <a:srgbClr val="02A984"/>
    <a:srgbClr val="397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73"/>
    <p:restoredTop sz="97867"/>
  </p:normalViewPr>
  <p:slideViewPr>
    <p:cSldViewPr snapToGrid="0" snapToObjects="1">
      <p:cViewPr varScale="1">
        <p:scale>
          <a:sx n="86" d="100"/>
          <a:sy n="86" d="100"/>
        </p:scale>
        <p:origin x="821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0" d="100"/>
          <a:sy n="170" d="100"/>
        </p:scale>
        <p:origin x="73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234C5E-F7D7-2046-B4D3-FEAAD11E33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5943C7-AFFB-0A44-B14A-71AD8E924E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BFFEE-02C1-D34F-B368-531E7AF6C298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366BF-BC85-4647-9A27-F5DBBF483D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A96A0-2516-2641-8F36-69962D37D7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5213F-2B90-9B46-AA6B-5C3A9C17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21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AFC2-B9AD-9D45-A312-C31134993081}" type="datetimeFigureOut">
              <a:rPr lang="x-none" smtClean="0"/>
              <a:t>28.8.2026.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78849-6A58-5242-AAB8-69E086EC238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828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99395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H nr">
            <a:extLst>
              <a:ext uri="{FF2B5EF4-FFF2-40B4-BE49-F238E27FC236}">
                <a16:creationId xmlns:a16="http://schemas.microsoft.com/office/drawing/2014/main" id="{39562968-8106-F841-9635-7E9E4D159A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6" y="1787131"/>
            <a:ext cx="3960000" cy="2880000"/>
          </a:xfrm>
        </p:spPr>
        <p:txBody>
          <a:bodyPr>
            <a:noAutofit/>
          </a:bodyPr>
          <a:lstStyle>
            <a:lvl1pPr marL="0" indent="0" algn="r">
              <a:buNone/>
              <a:defRPr sz="1960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x-none" dirty="0"/>
              <a:t>1.</a:t>
            </a:r>
          </a:p>
        </p:txBody>
      </p:sp>
      <p:sp>
        <p:nvSpPr>
          <p:cNvPr id="9" name="PH Title">
            <a:extLst>
              <a:ext uri="{FF2B5EF4-FFF2-40B4-BE49-F238E27FC236}">
                <a16:creationId xmlns:a16="http://schemas.microsoft.com/office/drawing/2014/main" id="{12814867-7861-A94F-A615-7F86553830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6172" y="1871011"/>
            <a:ext cx="7200000" cy="288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r-CH" dirty="0" err="1"/>
              <a:t>Chapter</a:t>
            </a:r>
            <a:r>
              <a:rPr lang="fr-CH" dirty="0"/>
              <a:t> </a:t>
            </a:r>
          </a:p>
          <a:p>
            <a:pPr lvl="0"/>
            <a:r>
              <a:rPr lang="x-none"/>
              <a:t>Title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39955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563E3-5589-7A4D-913F-2C0DB99C2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 baseline="0">
                <a:latin typeface="Open Sans" panose="020B0606030504020204" pitchFamily="34" charset="0"/>
              </a:defRPr>
            </a:lvl1pPr>
            <a:lvl2pPr>
              <a:defRPr baseline="0">
                <a:latin typeface="Open Sans" panose="020B0606030504020204" pitchFamily="34" charset="0"/>
              </a:defRPr>
            </a:lvl2pPr>
            <a:lvl3pPr>
              <a:defRPr baseline="0">
                <a:latin typeface="Open Sans" panose="020B0606030504020204" pitchFamily="34" charset="0"/>
              </a:defRPr>
            </a:lvl3pPr>
            <a:lvl4pPr>
              <a:defRPr baseline="0">
                <a:latin typeface="Open Sans" panose="020B0606030504020204" pitchFamily="34" charset="0"/>
              </a:defRPr>
            </a:lvl4pPr>
            <a:lvl5pPr>
              <a:defRPr baseline="0">
                <a:latin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441D523-8FB1-0741-9A90-3EB7DA5E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69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919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B240D-F525-4C4B-9C01-A04F31900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FB876-C58C-724F-AB30-DDB121D8C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95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0A14-D314-0F4D-87E0-282918077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26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BE1E204-95BD-C64E-9AF8-3484D6D8E776}"/>
              </a:ext>
            </a:extLst>
          </p:cNvPr>
          <p:cNvSpPr/>
          <p:nvPr userDrawn="1"/>
        </p:nvSpPr>
        <p:spPr>
          <a:xfrm>
            <a:off x="0" y="6655202"/>
            <a:ext cx="12192000" cy="216319"/>
          </a:xfrm>
          <a:prstGeom prst="rect">
            <a:avLst/>
          </a:prstGeom>
          <a:solidFill>
            <a:srgbClr val="EB5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790542-D4A0-4449-9B95-7C3D8BCF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4ABBD-A6F1-6647-B544-59258C2B0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CBB389-1FC5-9241-8F0E-5EFE45C6A136}"/>
              </a:ext>
            </a:extLst>
          </p:cNvPr>
          <p:cNvSpPr txBox="1"/>
          <p:nvPr userDrawn="1"/>
        </p:nvSpPr>
        <p:spPr>
          <a:xfrm>
            <a:off x="11043090" y="-5631"/>
            <a:ext cx="115222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 </a:t>
            </a:r>
            <a:fld id="{4835AFB5-5EA9-C74E-A07C-DC34F95845EC}" type="slidenum">
              <a:rPr lang="en-US" sz="1200" b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5A039BC-8FD7-7749-A038-07FB45CF9C9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83788" y="6655202"/>
            <a:ext cx="1308212" cy="21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1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55" r:id="rId3"/>
    <p:sldLayoutId id="2147483649" r:id="rId4"/>
    <p:sldLayoutId id="214748365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A22B1F8-B9CB-C79F-346D-F7013C7EFEDC}"/>
              </a:ext>
            </a:extLst>
          </p:cNvPr>
          <p:cNvSpPr txBox="1"/>
          <p:nvPr/>
        </p:nvSpPr>
        <p:spPr>
          <a:xfrm>
            <a:off x="895291" y="5813766"/>
            <a:ext cx="4062227" cy="276999"/>
          </a:xfrm>
          <a:prstGeom prst="rect">
            <a:avLst/>
          </a:prstGeom>
          <a:solidFill>
            <a:srgbClr val="E31D44"/>
          </a:solidFill>
        </p:spPr>
        <p:txBody>
          <a:bodyPr wrap="square" rtlCol="0">
            <a:spAutoFit/>
          </a:bodyPr>
          <a:lstStyle/>
          <a:p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28. kolovoza</a:t>
            </a:r>
            <a:r>
              <a:rPr lang="es-E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| 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Tribina Grada Zagreba, Kaptol 27</a:t>
            </a:r>
            <a:r>
              <a:rPr lang="en-US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| </a:t>
            </a:r>
            <a:r>
              <a:rPr lang="hr-HR" sz="1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Zagreb</a:t>
            </a:r>
            <a:endParaRPr lang="en-US" sz="12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DA8DAA-12BF-130E-BB5D-2E9D257A9866}"/>
              </a:ext>
            </a:extLst>
          </p:cNvPr>
          <p:cNvSpPr txBox="1"/>
          <p:nvPr/>
        </p:nvSpPr>
        <p:spPr>
          <a:xfrm>
            <a:off x="7895223" y="3937098"/>
            <a:ext cx="397020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Iva Jelačić, </a:t>
            </a:r>
            <a:r>
              <a:rPr lang="hr-HR" sz="2000" b="1" dirty="0" err="1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mag.act.soc</a:t>
            </a:r>
            <a:r>
              <a:rPr lang="hr-HR" sz="20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.</a:t>
            </a:r>
          </a:p>
          <a:p>
            <a:r>
              <a:rPr lang="hr-HR" sz="15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ravnateljica </a:t>
            </a:r>
          </a:p>
          <a:p>
            <a:r>
              <a:rPr lang="hr-HR" sz="15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Doma za starije osobe Peščenica, Zagreb </a:t>
            </a:r>
            <a:endParaRPr lang="en-US" sz="1500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D327B27-D4E4-8BD8-9FA4-B1F939E5547F}"/>
              </a:ext>
            </a:extLst>
          </p:cNvPr>
          <p:cNvSpPr txBox="1">
            <a:spLocks/>
          </p:cNvSpPr>
          <p:nvPr/>
        </p:nvSpPr>
        <p:spPr>
          <a:xfrm>
            <a:off x="789678" y="2336842"/>
            <a:ext cx="6887831" cy="318664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CARES</a:t>
            </a:r>
            <a:r>
              <a:rPr lang="en-US" sz="3200" b="1" dirty="0">
                <a:ea typeface="Open Sans" panose="020B0606030504020204" pitchFamily="34" charset="0"/>
                <a:cs typeface="Open Sans" panose="020B0606030504020204" pitchFamily="34" charset="0"/>
              </a:rPr>
              <a:t> - Remote Healthcare for Silver Europe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400" b="1" dirty="0">
                <a:ea typeface="Open Sans" panose="020B0606030504020204" pitchFamily="34" charset="0"/>
                <a:cs typeface="Open Sans" panose="020B0606030504020204" pitchFamily="34" charset="0"/>
              </a:rPr>
              <a:t>6. Sastanak Lokalne grupe dionika </a:t>
            </a:r>
          </a:p>
          <a:p>
            <a:pPr marL="0" lvl="0" indent="0">
              <a:lnSpc>
                <a:spcPct val="100000"/>
              </a:lnSpc>
              <a:buNone/>
            </a:pPr>
            <a:endParaRPr lang="hr-HR" sz="2400" dirty="0">
              <a:solidFill>
                <a:srgbClr val="C00000"/>
              </a:solidFill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hr-HR" dirty="0"/>
              <a:t>Digitalna rješenja u zdravstvenoj skrbi za starije - doprinosi i izazovi</a:t>
            </a:r>
            <a:endParaRPr lang="hr-HR" sz="2400" dirty="0">
              <a:solidFill>
                <a:srgbClr val="C00000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64DC5AD-9FE0-5511-3F48-B94551AE48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13642" b="-13213"/>
          <a:stretch/>
        </p:blipFill>
        <p:spPr>
          <a:xfrm>
            <a:off x="655807" y="367359"/>
            <a:ext cx="9589862" cy="19273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3" t="31024" r="24085" b="31485"/>
          <a:stretch/>
        </p:blipFill>
        <p:spPr>
          <a:xfrm>
            <a:off x="8365401" y="760492"/>
            <a:ext cx="2573798" cy="132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88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692458" y="1145220"/>
            <a:ext cx="10515600" cy="430567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Dom za starije osobe Peščenica, Zagreb osnovan je 1981. godine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Smještajni kapacitet Doma je 328 korisnika: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128 prvog stupnja usluge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29 drugog stupnja usluge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</a:pP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171 t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rećeg stupnja uslu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ge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Zajedno s Domo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m za starije osobe Park je u 2025. godini postao partner u provedbi Pilot projekta Klinike za psihijatriju Sveti Ivan i Grada Zagreba - „</a:t>
            </a:r>
            <a:r>
              <a:rPr lang="hr-H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Telepsihijatrija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 u domovima za starije osobe”.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Cilj projekta je usmjeravanje kontinuirane, dostupne, pravovremene i prilagodljive psihijatrijske podrške starijim osobama - korisnicima usluge smještaja kroz integrirani model skrbi koji kombinira  izravne i udaljene usluge – </a:t>
            </a:r>
            <a:r>
              <a:rPr lang="hr-H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telepsihijatriju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8709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Povećana dostupnost zdravstvene skrbi uz smanjenje rizika povezanih s putovanjima i odlascima u zdravstvene ustanove.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Brz i jednostavan pristup liječnicima specijalistima kada nije potrebna hitna ili neposredna skrb.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Povezivanje zdravstvenog i socijalnog sustava kojim se bolje upravlja kroničnim zdravstvenim stanjima korisnika usluge smještaja.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Lako dostupne savjetodavne intervencije, podrška u zbrinjavanju korisnika i upute za prilagodbu terapije od strane liječnika specijalista zdravstvenim radnicima ustanove.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Podrška obitelji korisnika u vidu brzih i dostupnih informacija koje olakšavaju njihov udio u skrbi za starijeg člana obitelji.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Ušteda vremena i resursa.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Smanjenje stresa korisnika, jer se pregled obavlja u korisniku poznatom i za njega ugodnom okruženju 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hr-HR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0" dirty="0">
                <a:solidFill>
                  <a:srgbClr val="C00000"/>
                </a:solidFill>
              </a:rPr>
              <a:t>Doprinosi</a:t>
            </a:r>
          </a:p>
        </p:txBody>
      </p:sp>
    </p:spTree>
    <p:extLst>
      <p:ext uri="{BB962C8B-B14F-4D97-AF65-F5344CB8AC3E}">
        <p14:creationId xmlns:p14="http://schemas.microsoft.com/office/powerpoint/2010/main" val="376590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559294"/>
            <a:ext cx="10515600" cy="485038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Stabilna internetska veza u svim domskim spavaonicama, sestrinskim ambulantama i prostorima gdje se odvijaju individualna savjetovanja korisnika s liječnikom.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Sigurna platforma - </a:t>
            </a:r>
            <a:r>
              <a:rPr lang="hr-HR" sz="2000" b="0" i="1" dirty="0">
                <a:latin typeface="Calibri" panose="020F0502020204030204" pitchFamily="34" charset="0"/>
                <a:cs typeface="Calibri" panose="020F0502020204030204" pitchFamily="34" charset="0"/>
              </a:rPr>
              <a:t>software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 koja podržava enkripciju i zaštitu podataka.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Tehnička oprema – </a:t>
            </a:r>
            <a:r>
              <a:rPr lang="hr-HR" sz="2000" b="0" i="1" dirty="0">
                <a:latin typeface="Calibri" panose="020F0502020204030204" pitchFamily="34" charset="0"/>
                <a:cs typeface="Calibri" panose="020F0502020204030204" pitchFamily="34" charset="0"/>
              </a:rPr>
              <a:t>tablet 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je praktičniji do </a:t>
            </a:r>
            <a:r>
              <a:rPr lang="hr-HR" sz="2000" b="0" i="1" dirty="0">
                <a:latin typeface="Calibri" panose="020F0502020204030204" pitchFamily="34" charset="0"/>
                <a:cs typeface="Calibri" panose="020F0502020204030204" pitchFamily="34" charset="0"/>
              </a:rPr>
              <a:t>laptop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-a ili stolnog računala s kamerom.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Osiguravanje dostatnog broja zdravstvenih radnika i na strani </a:t>
            </a:r>
            <a:r>
              <a:rPr lang="hr-HR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telekonzultanata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 (doktora medicine specijalista osposobljenih za pružanje telemedicine) i na strani tražitelja usluge (zdravstveni radnici u ustanovi koji će znati formulirati stanje i potrebu korisnika kada korisnik to ne može </a:t>
            </a:r>
            <a:r>
              <a:rPr lang="hr-HR" sz="2000" b="0">
                <a:latin typeface="Calibri" panose="020F0502020204030204" pitchFamily="34" charset="0"/>
                <a:cs typeface="Calibri" panose="020F0502020204030204" pitchFamily="34" charset="0"/>
              </a:rPr>
              <a:t>sam). </a:t>
            </a:r>
            <a:endParaRPr lang="hr-HR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hr-HR" sz="20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hr-HR" sz="2000" b="0" u="sng" dirty="0">
                <a:latin typeface="Calibri" panose="020F0502020204030204" pitchFamily="34" charset="0"/>
                <a:cs typeface="Calibri" panose="020F0502020204030204" pitchFamily="34" charset="0"/>
              </a:rPr>
              <a:t>Napomena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: „zahvaljujući” proživljenom </a:t>
            </a:r>
            <a:r>
              <a:rPr lang="hr-HR" sz="2000" dirty="0">
                <a:latin typeface="Calibri" panose="020F0502020204030204" pitchFamily="34" charset="0"/>
                <a:cs typeface="Calibri" panose="020F0502020204030204" pitchFamily="34" charset="0"/>
              </a:rPr>
              <a:t>novom normalnom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, jedino što ne predstavlja izazov u primjeni telemedicine i </a:t>
            </a:r>
            <a:r>
              <a:rPr lang="hr-HR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telepsihijatrije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 jest strah od novih tehnologija i digitalizacije jer su i korisnici, i njihove obitelji i radnici domova za starije osobe iskusili njihove </a:t>
            </a:r>
            <a:r>
              <a:rPr lang="hr-HR" sz="2000" b="0" dirty="0" err="1">
                <a:latin typeface="Calibri" panose="020F0502020204030204" pitchFamily="34" charset="0"/>
                <a:cs typeface="Calibri" panose="020F0502020204030204" pitchFamily="34" charset="0"/>
              </a:rPr>
              <a:t>benfite</a:t>
            </a:r>
            <a:r>
              <a:rPr lang="hr-HR" sz="2000" b="0" dirty="0">
                <a:latin typeface="Calibri" panose="020F0502020204030204" pitchFamily="34" charset="0"/>
                <a:cs typeface="Calibri" panose="020F0502020204030204" pitchFamily="34" charset="0"/>
              </a:rPr>
              <a:t> u vrijeme pandemije.</a:t>
            </a:r>
            <a:endParaRPr lang="hr-HR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0" dirty="0">
                <a:solidFill>
                  <a:srgbClr val="C00000"/>
                </a:solidFill>
              </a:rPr>
              <a:t>Izazovi</a:t>
            </a:r>
          </a:p>
        </p:txBody>
      </p:sp>
    </p:spTree>
    <p:extLst>
      <p:ext uri="{BB962C8B-B14F-4D97-AF65-F5344CB8AC3E}">
        <p14:creationId xmlns:p14="http://schemas.microsoft.com/office/powerpoint/2010/main" val="1222700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C963A-82BA-F849-A4DE-92829DE2A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ED370D8-3A69-8A4A-9F45-5FC49EBF40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781" y="2413860"/>
            <a:ext cx="8099798" cy="2363005"/>
          </a:xfrm>
        </p:spPr>
        <p:txBody>
          <a:bodyPr>
            <a:noAutofit/>
          </a:bodyPr>
          <a:lstStyle/>
          <a:p>
            <a:pPr algn="l"/>
            <a:r>
              <a:rPr lang="en-US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  <a:endParaRPr lang="hr-HR" sz="7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hr-HR" sz="7200" b="1" dirty="0">
                <a:ea typeface="Open Sans" panose="020B0606030504020204" pitchFamily="34" charset="0"/>
                <a:cs typeface="Open Sans" panose="020B0606030504020204" pitchFamily="34" charset="0"/>
              </a:rPr>
              <a:t>Hvala na pažnji!</a:t>
            </a:r>
            <a:endParaRPr lang="en-US" sz="7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36748A-7209-9A73-F96C-1AC4E344B023}"/>
              </a:ext>
            </a:extLst>
          </p:cNvPr>
          <p:cNvSpPr txBox="1"/>
          <p:nvPr/>
        </p:nvSpPr>
        <p:spPr>
          <a:xfrm>
            <a:off x="857771" y="5170065"/>
            <a:ext cx="5115288" cy="338554"/>
          </a:xfrm>
          <a:prstGeom prst="rect">
            <a:avLst/>
          </a:prstGeom>
          <a:solidFill>
            <a:srgbClr val="E31D4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www.interregeurope.eu/</a:t>
            </a:r>
            <a:r>
              <a:rPr lang="pl-PL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CARES</a:t>
            </a:r>
            <a:endParaRPr lang="en-US" sz="16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1">
            <a:extLst>
              <a:ext uri="{FF2B5EF4-FFF2-40B4-BE49-F238E27FC236}">
                <a16:creationId xmlns:a16="http://schemas.microsoft.com/office/drawing/2014/main" id="{F752B7DB-F44D-4282-8A15-9CAB02349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31" y="0"/>
            <a:ext cx="6720327" cy="241386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83292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b="1" dirty="0">
            <a:solidFill>
              <a:srgbClr val="95948B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06E3B9CB-D344-C147-9C3E-36C884CF0AED}" vid="{737523F6-8BB6-244C-9D2D-8DA98AD5515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D2DF3EBC7804E8A2B82BBCDA4442D" ma:contentTypeVersion="16" ma:contentTypeDescription="Create a new document." ma:contentTypeScope="" ma:versionID="3c4b638baae15a5b444997fa80192f43">
  <xsd:schema xmlns:xsd="http://www.w3.org/2001/XMLSchema" xmlns:xs="http://www.w3.org/2001/XMLSchema" xmlns:p="http://schemas.microsoft.com/office/2006/metadata/properties" xmlns:ns2="ae1c26e0-bdd1-4ce2-bc5c-b06756f3bce7" xmlns:ns3="75680805-e956-4cde-b5e2-b05f91aa9d1d" targetNamespace="http://schemas.microsoft.com/office/2006/metadata/properties" ma:root="true" ma:fieldsID="50a472baa19f27197de283f39dd7ba95" ns2:_="" ns3:_="">
    <xsd:import namespace="ae1c26e0-bdd1-4ce2-bc5c-b06756f3bce7"/>
    <xsd:import namespace="75680805-e956-4cde-b5e2-b05f91aa9d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c26e0-bdd1-4ce2-bc5c-b06756f3bc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2d59d95-237c-434b-8cac-eab795e7eb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80805-e956-4cde-b5e2-b05f91aa9d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9f4ece0-f1e1-4b02-af4b-fb89e0005709}" ma:internalName="TaxCatchAll" ma:showField="CatchAllData" ma:web="75680805-e956-4cde-b5e2-b05f91aa9d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5680805-e956-4cde-b5e2-b05f91aa9d1d" xsi:nil="true"/>
    <lcf76f155ced4ddcb4097134ff3c332f xmlns="ae1c26e0-bdd1-4ce2-bc5c-b06756f3bce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18F123-7066-41AA-A8AE-84CC5F837B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1c26e0-bdd1-4ce2-bc5c-b06756f3bce7"/>
    <ds:schemaRef ds:uri="75680805-e956-4cde-b5e2-b05f91aa9d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3FC793-0237-4EB2-9E54-581B2D1B3CF6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ae1c26e0-bdd1-4ce2-bc5c-b06756f3bce7"/>
    <ds:schemaRef ds:uri="75680805-e956-4cde-b5e2-b05f91aa9d1d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EADCADD-F611-4F5C-BD5A-F3C3BD3F86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646</TotalTime>
  <Words>417</Words>
  <Application>Microsoft Office PowerPoint</Application>
  <PresentationFormat>Widescreen</PresentationFormat>
  <Paragraphs>35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Open Sans</vt:lpstr>
      <vt:lpstr>Open Sans Semibold</vt:lpstr>
      <vt:lpstr>Office Theme</vt:lpstr>
      <vt:lpstr>PowerPoint Presentation</vt:lpstr>
      <vt:lpstr>PowerPoint Presentation</vt:lpstr>
      <vt:lpstr>Doprinosi</vt:lpstr>
      <vt:lpstr>Izazovi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Kurth</dc:creator>
  <cp:lastModifiedBy>User</cp:lastModifiedBy>
  <cp:revision>127</cp:revision>
  <cp:lastPrinted>2025-12-01T19:37:56Z</cp:lastPrinted>
  <dcterms:created xsi:type="dcterms:W3CDTF">2021-10-28T12:22:03Z</dcterms:created>
  <dcterms:modified xsi:type="dcterms:W3CDTF">2026-08-28T07:30:02Z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0x010100311D2DF3EBC7804E8A2B82BBCDA4442D</vt:lpwstr>
  </property>
  <property fmtid="{D5CDD505-2E9C-101B-9397-08002B2CF9AE}" pid="3" name="MediaServiceImageTags">
    <vt:lpwstr/>
  </property>
</Properties>
</file>